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7" r:id="rId1"/>
    <p:sldMasterId id="2147483749" r:id="rId2"/>
    <p:sldMasterId id="2147483761" r:id="rId3"/>
  </p:sldMasterIdLst>
  <p:notesMasterIdLst>
    <p:notesMasterId r:id="rId32"/>
  </p:notesMasterIdLst>
  <p:handoutMasterIdLst>
    <p:handoutMasterId r:id="rId33"/>
  </p:handoutMasterIdLst>
  <p:sldIdLst>
    <p:sldId id="328" r:id="rId4"/>
    <p:sldId id="329" r:id="rId5"/>
    <p:sldId id="330" r:id="rId6"/>
    <p:sldId id="331" r:id="rId7"/>
    <p:sldId id="332" r:id="rId8"/>
    <p:sldId id="333" r:id="rId9"/>
    <p:sldId id="258" r:id="rId10"/>
    <p:sldId id="273" r:id="rId11"/>
    <p:sldId id="274" r:id="rId12"/>
    <p:sldId id="275" r:id="rId13"/>
    <p:sldId id="276" r:id="rId14"/>
    <p:sldId id="277" r:id="rId15"/>
    <p:sldId id="280" r:id="rId16"/>
    <p:sldId id="279" r:id="rId17"/>
    <p:sldId id="278" r:id="rId18"/>
    <p:sldId id="272" r:id="rId19"/>
    <p:sldId id="260" r:id="rId20"/>
    <p:sldId id="261" r:id="rId21"/>
    <p:sldId id="262" r:id="rId22"/>
    <p:sldId id="263" r:id="rId23"/>
    <p:sldId id="264" r:id="rId24"/>
    <p:sldId id="307" r:id="rId25"/>
    <p:sldId id="325" r:id="rId26"/>
    <p:sldId id="310" r:id="rId27"/>
    <p:sldId id="327" r:id="rId28"/>
    <p:sldId id="314" r:id="rId29"/>
    <p:sldId id="285" r:id="rId30"/>
    <p:sldId id="326" r:id="rId31"/>
  </p:sldIdLst>
  <p:sldSz cx="9144000" cy="5143500" type="screen16x9"/>
  <p:notesSz cx="6950075" cy="9236075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87621" autoAdjust="0"/>
  </p:normalViewPr>
  <p:slideViewPr>
    <p:cSldViewPr>
      <p:cViewPr varScale="1">
        <p:scale>
          <a:sx n="79" d="100"/>
          <a:sy n="79" d="100"/>
        </p:scale>
        <p:origin x="708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Winter Water Totals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Sheet1!$B$5:$B$48</c:f>
              <c:strCache>
                <c:ptCount val="44"/>
                <c:pt idx="0">
                  <c:v>19/20</c:v>
                </c:pt>
                <c:pt idx="1">
                  <c:v>18/19</c:v>
                </c:pt>
                <c:pt idx="2">
                  <c:v>17/18</c:v>
                </c:pt>
                <c:pt idx="3">
                  <c:v>16/17</c:v>
                </c:pt>
                <c:pt idx="4">
                  <c:v>15/16</c:v>
                </c:pt>
                <c:pt idx="5">
                  <c:v>14/15</c:v>
                </c:pt>
                <c:pt idx="6">
                  <c:v>13/14</c:v>
                </c:pt>
                <c:pt idx="7">
                  <c:v>12/13</c:v>
                </c:pt>
                <c:pt idx="8">
                  <c:v>11/12</c:v>
                </c:pt>
                <c:pt idx="9">
                  <c:v>10/11</c:v>
                </c:pt>
                <c:pt idx="10">
                  <c:v>09/10</c:v>
                </c:pt>
                <c:pt idx="11">
                  <c:v>08/09</c:v>
                </c:pt>
                <c:pt idx="12">
                  <c:v>07/08</c:v>
                </c:pt>
                <c:pt idx="13">
                  <c:v>06/07</c:v>
                </c:pt>
                <c:pt idx="14">
                  <c:v>05/06</c:v>
                </c:pt>
                <c:pt idx="15">
                  <c:v>04/05</c:v>
                </c:pt>
                <c:pt idx="16">
                  <c:v>03/04</c:v>
                </c:pt>
                <c:pt idx="17">
                  <c:v>02/03</c:v>
                </c:pt>
                <c:pt idx="18">
                  <c:v>01/02</c:v>
                </c:pt>
                <c:pt idx="19">
                  <c:v>00/01</c:v>
                </c:pt>
                <c:pt idx="20">
                  <c:v>99-00 (f)</c:v>
                </c:pt>
                <c:pt idx="21">
                  <c:v>98-99</c:v>
                </c:pt>
                <c:pt idx="22">
                  <c:v>97-98 (g)</c:v>
                </c:pt>
                <c:pt idx="23">
                  <c:v>96-97 (f)</c:v>
                </c:pt>
                <c:pt idx="24">
                  <c:v>95-96 (f)</c:v>
                </c:pt>
                <c:pt idx="25">
                  <c:v>94-95</c:v>
                </c:pt>
                <c:pt idx="26">
                  <c:v>93-94</c:v>
                </c:pt>
                <c:pt idx="27">
                  <c:v>92-93</c:v>
                </c:pt>
                <c:pt idx="28">
                  <c:v>91-92</c:v>
                </c:pt>
                <c:pt idx="29">
                  <c:v>90-91</c:v>
                </c:pt>
                <c:pt idx="30">
                  <c:v>89-90</c:v>
                </c:pt>
                <c:pt idx="31">
                  <c:v>88-89</c:v>
                </c:pt>
                <c:pt idx="32">
                  <c:v>87-88</c:v>
                </c:pt>
                <c:pt idx="33">
                  <c:v>86-87 (e)</c:v>
                </c:pt>
                <c:pt idx="34">
                  <c:v>85-86 (d)</c:v>
                </c:pt>
                <c:pt idx="35">
                  <c:v>84-85 ( c )</c:v>
                </c:pt>
                <c:pt idx="36">
                  <c:v>83-84</c:v>
                </c:pt>
                <c:pt idx="37">
                  <c:v>82-83</c:v>
                </c:pt>
                <c:pt idx="38">
                  <c:v>81-82</c:v>
                </c:pt>
                <c:pt idx="39">
                  <c:v>80-81</c:v>
                </c:pt>
                <c:pt idx="40">
                  <c:v>79-80</c:v>
                </c:pt>
                <c:pt idx="41">
                  <c:v>78-79</c:v>
                </c:pt>
                <c:pt idx="42">
                  <c:v>76-77 (b)</c:v>
                </c:pt>
                <c:pt idx="43">
                  <c:v>75-76 (a)</c:v>
                </c:pt>
              </c:strCache>
            </c:strRef>
          </c:cat>
          <c:val>
            <c:numRef>
              <c:f>Sheet1!$C$7:$C$48</c:f>
              <c:numCache>
                <c:formatCode>_(* #,##0_);_(* \(#,##0\);_(* "-"??_);_(@_)</c:formatCode>
                <c:ptCount val="42"/>
                <c:pt idx="0">
                  <c:v>138903.98000000001</c:v>
                </c:pt>
                <c:pt idx="1">
                  <c:v>125442.33</c:v>
                </c:pt>
                <c:pt idx="2">
                  <c:v>151657.20000000001</c:v>
                </c:pt>
                <c:pt idx="3">
                  <c:v>128647.41</c:v>
                </c:pt>
                <c:pt idx="4">
                  <c:v>100105.42</c:v>
                </c:pt>
                <c:pt idx="5">
                  <c:v>67123.599999999991</c:v>
                </c:pt>
                <c:pt idx="6">
                  <c:v>125863.56</c:v>
                </c:pt>
                <c:pt idx="7">
                  <c:v>121483.64</c:v>
                </c:pt>
                <c:pt idx="8">
                  <c:v>150076</c:v>
                </c:pt>
                <c:pt idx="9">
                  <c:v>140355.48000000001</c:v>
                </c:pt>
                <c:pt idx="10">
                  <c:v>153035</c:v>
                </c:pt>
                <c:pt idx="11">
                  <c:v>149578</c:v>
                </c:pt>
                <c:pt idx="12">
                  <c:v>111382</c:v>
                </c:pt>
                <c:pt idx="13">
                  <c:v>116464.73</c:v>
                </c:pt>
                <c:pt idx="14">
                  <c:v>81439.249999999985</c:v>
                </c:pt>
                <c:pt idx="15">
                  <c:v>74774.820000000007</c:v>
                </c:pt>
                <c:pt idx="16">
                  <c:v>134664.53</c:v>
                </c:pt>
                <c:pt idx="17">
                  <c:v>158389.9</c:v>
                </c:pt>
                <c:pt idx="18">
                  <c:v>178579.18</c:v>
                </c:pt>
                <c:pt idx="19">
                  <c:v>174646.35999999996</c:v>
                </c:pt>
                <c:pt idx="20">
                  <c:v>124607.18</c:v>
                </c:pt>
                <c:pt idx="21">
                  <c:v>161706.18000000002</c:v>
                </c:pt>
                <c:pt idx="22">
                  <c:v>177589.91</c:v>
                </c:pt>
                <c:pt idx="23">
                  <c:v>153749.41999999998</c:v>
                </c:pt>
                <c:pt idx="24">
                  <c:v>154289.15000000002</c:v>
                </c:pt>
                <c:pt idx="25">
                  <c:v>162503.88999999998</c:v>
                </c:pt>
                <c:pt idx="26">
                  <c:v>159335.17000000004</c:v>
                </c:pt>
                <c:pt idx="27">
                  <c:v>144625.26999999999</c:v>
                </c:pt>
                <c:pt idx="28">
                  <c:v>129583.95999999999</c:v>
                </c:pt>
                <c:pt idx="29">
                  <c:v>148072.07</c:v>
                </c:pt>
                <c:pt idx="30">
                  <c:v>186929.02000000002</c:v>
                </c:pt>
                <c:pt idx="31">
                  <c:v>216886.16</c:v>
                </c:pt>
                <c:pt idx="32">
                  <c:v>161251.10999999999</c:v>
                </c:pt>
                <c:pt idx="33">
                  <c:v>183257.68999999997</c:v>
                </c:pt>
                <c:pt idx="34">
                  <c:v>196516.02</c:v>
                </c:pt>
                <c:pt idx="35">
                  <c:v>188976.93</c:v>
                </c:pt>
                <c:pt idx="36">
                  <c:v>134845.21000000002</c:v>
                </c:pt>
                <c:pt idx="37">
                  <c:v>139404.51999999999</c:v>
                </c:pt>
                <c:pt idx="38">
                  <c:v>123464.12</c:v>
                </c:pt>
                <c:pt idx="39">
                  <c:v>94793.250000000015</c:v>
                </c:pt>
                <c:pt idx="40">
                  <c:v>107245.69</c:v>
                </c:pt>
                <c:pt idx="41">
                  <c:v>107009.85999999999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35-454D-AB7D-A7A4C808E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5450312"/>
        <c:axId val="435448672"/>
      </c:lineChart>
      <c:catAx>
        <c:axId val="43545031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448672"/>
        <c:crosses val="autoZero"/>
        <c:auto val="1"/>
        <c:lblAlgn val="ctr"/>
        <c:lblOffset val="100"/>
        <c:noMultiLvlLbl val="0"/>
      </c:catAx>
      <c:valAx>
        <c:axId val="435448672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450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ADA907F-E03E-4751-B49C-9FFFFDDCF07D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1918B89-B4E0-4594-A998-D8CB2BA47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047E157E-8DCB-4F70-A0AF-5EB586A91DD4}" type="datetime1">
              <a:rPr lang="en-US" smtClean="0">
                <a:solidFill>
                  <a:srgbClr val="FFFFFF"/>
                </a:solidFill>
              </a:rPr>
              <a:pPr algn="ctr"/>
              <a:t>10/13/2020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5140842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510358"/>
            <a:ext cx="45720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510358"/>
            <a:ext cx="27432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257550"/>
            <a:ext cx="7772400" cy="1481328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125980"/>
            <a:ext cx="7772400" cy="113157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5291" y="3785546"/>
            <a:ext cx="73152" cy="126873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3597614"/>
            <a:ext cx="73152" cy="17145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3478264"/>
            <a:ext cx="73152" cy="10287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3406919"/>
            <a:ext cx="73152" cy="5486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10/13/2020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1981200" cy="4388644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5979"/>
            <a:ext cx="5867400" cy="438864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10/13/2020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28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41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70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03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15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42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80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1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10/13/2020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73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74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45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292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013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541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24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270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76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1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805416"/>
            <a:ext cx="4322136" cy="4343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496149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976478" y="964110"/>
            <a:ext cx="30861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3200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3200400"/>
            <a:ext cx="3200400" cy="8572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3200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4" y="3184923"/>
            <a:ext cx="2090737" cy="19585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3200400"/>
            <a:ext cx="16002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028700"/>
            <a:ext cx="3200400" cy="21717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314450"/>
            <a:ext cx="3200400" cy="18859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3200400"/>
            <a:ext cx="49530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3200400"/>
            <a:ext cx="53340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1828800"/>
            <a:ext cx="5638800" cy="1371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1600200"/>
            <a:ext cx="5638800" cy="1600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3200400"/>
            <a:ext cx="13716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013754"/>
            <a:ext cx="5718048" cy="733115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301698"/>
            <a:ext cx="8503920" cy="664699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384048"/>
            <a:ext cx="8156448" cy="58293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510358"/>
            <a:ext cx="27432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510358"/>
            <a:ext cx="27432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510358"/>
            <a:ext cx="36576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67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000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46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34092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653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9624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708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55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88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858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32787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32787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301699"/>
            <a:ext cx="8867080" cy="664699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384048"/>
            <a:ext cx="7772400" cy="6858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7312"/>
            <a:ext cx="4040188" cy="47982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57312"/>
            <a:ext cx="4041775" cy="47982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44278"/>
            <a:ext cx="4040188" cy="29695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44278"/>
            <a:ext cx="4041775" cy="29695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10/13/2020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510358"/>
            <a:ext cx="45720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510358"/>
            <a:ext cx="27432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510358"/>
            <a:ext cx="27432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510358"/>
            <a:ext cx="27432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510358"/>
            <a:ext cx="36576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4048"/>
            <a:ext cx="7772400" cy="6858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lang="en-US" smtClean="0"/>
              <a:pPr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lang="en-US" smtClean="0"/>
              <a:pPr/>
              <a:t>10/13/2020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787"/>
            <a:ext cx="8229600" cy="871538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076325"/>
            <a:ext cx="2514600" cy="3429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076325"/>
            <a:ext cx="5486400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en-US" smtClean="0"/>
              <a:pPr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408528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413771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31177" y="898342"/>
            <a:ext cx="99572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330939"/>
            <a:ext cx="6858000" cy="526312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420336"/>
            <a:ext cx="8778240" cy="372010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862608"/>
            <a:ext cx="6858000" cy="51435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83577" y="1012642"/>
            <a:ext cx="99572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36684" y="1090014"/>
            <a:ext cx="99572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41624"/>
            <a:ext cx="2133600" cy="273844"/>
          </a:xfrm>
        </p:spPr>
        <p:txBody>
          <a:bodyPr/>
          <a:lstStyle/>
          <a:p>
            <a:fld id="{E4606EA6-EFEA-4C30-9264-4F9291A5780D}" type="datetime1">
              <a:rPr lang="en-US" smtClean="0"/>
              <a:pPr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1624"/>
            <a:ext cx="5562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41624"/>
            <a:ext cx="457200" cy="273844"/>
          </a:xfrm>
        </p:spPr>
        <p:txBody>
          <a:bodyPr/>
          <a:lstStyle/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8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5140842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3785546"/>
            <a:ext cx="73152" cy="126873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3597614"/>
            <a:ext cx="73152" cy="17145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3478264"/>
            <a:ext cx="73152" cy="10287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3406919"/>
            <a:ext cx="73152" cy="5486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510358"/>
            <a:ext cx="45720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510358"/>
            <a:ext cx="27432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510358"/>
            <a:ext cx="9144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510358"/>
            <a:ext cx="9144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384048"/>
            <a:ext cx="7772400" cy="6858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337670"/>
            <a:ext cx="7772400" cy="3429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lang="en-US" smtClean="0"/>
              <a:pPr/>
              <a:t>10/13/2020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812507"/>
            <a:ext cx="55626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4812507"/>
            <a:ext cx="4572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61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7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i="1" dirty="0"/>
              <a:t>Winter Water Prep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b="1" dirty="0"/>
              <a:t>October 16, 2020</a:t>
            </a:r>
          </a:p>
        </p:txBody>
      </p:sp>
    </p:spTree>
    <p:extLst>
      <p:ext uri="{BB962C8B-B14F-4D97-AF65-F5344CB8AC3E}">
        <p14:creationId xmlns:p14="http://schemas.microsoft.com/office/powerpoint/2010/main" val="116304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Clear Creek Reservoir</a:t>
            </a:r>
          </a:p>
        </p:txBody>
      </p:sp>
      <p:pic>
        <p:nvPicPr>
          <p:cNvPr id="9" name="Content Placeholder 8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18671" t="8197"/>
          <a:stretch>
            <a:fillRect/>
          </a:stretch>
        </p:blipFill>
        <p:spPr bwMode="auto">
          <a:xfrm>
            <a:off x="228600" y="1352550"/>
            <a:ext cx="3817938" cy="276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046538" y="1069848"/>
            <a:ext cx="5097462" cy="37258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Total Storage Around Nov. 14th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70C0"/>
                </a:solidFill>
              </a:rPr>
              <a:t>6,227 </a:t>
            </a:r>
            <a:r>
              <a:rPr lang="en-US" sz="2200" dirty="0" err="1">
                <a:solidFill>
                  <a:srgbClr val="0070C0"/>
                </a:solidFill>
              </a:rPr>
              <a:t>Af</a:t>
            </a:r>
            <a:r>
              <a:rPr lang="en-US" sz="2200" dirty="0">
                <a:solidFill>
                  <a:srgbClr val="0070C0"/>
                </a:solidFill>
              </a:rPr>
              <a:t> (2014)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50"/>
                </a:solidFill>
              </a:rPr>
              <a:t>6,102 </a:t>
            </a:r>
            <a:r>
              <a:rPr lang="en-US" sz="2200" dirty="0" err="1">
                <a:solidFill>
                  <a:srgbClr val="00B050"/>
                </a:solidFill>
              </a:rPr>
              <a:t>Af</a:t>
            </a:r>
            <a:r>
              <a:rPr lang="en-US" sz="2200" dirty="0">
                <a:solidFill>
                  <a:srgbClr val="00B050"/>
                </a:solidFill>
              </a:rPr>
              <a:t> (2015)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C000"/>
                </a:solidFill>
              </a:rPr>
              <a:t>6,063 </a:t>
            </a:r>
            <a:r>
              <a:rPr lang="en-US" sz="2200" dirty="0" err="1">
                <a:solidFill>
                  <a:srgbClr val="FFC000"/>
                </a:solidFill>
              </a:rPr>
              <a:t>Af</a:t>
            </a:r>
            <a:r>
              <a:rPr lang="en-US" sz="2200" dirty="0">
                <a:solidFill>
                  <a:srgbClr val="FFC000"/>
                </a:solidFill>
              </a:rPr>
              <a:t> (2016)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5,863 </a:t>
            </a:r>
            <a:r>
              <a:rPr lang="en-US" sz="2200" dirty="0" err="1">
                <a:solidFill>
                  <a:srgbClr val="FF0000"/>
                </a:solidFill>
              </a:rPr>
              <a:t>Af</a:t>
            </a:r>
            <a:r>
              <a:rPr lang="en-US" sz="2200" dirty="0">
                <a:solidFill>
                  <a:srgbClr val="FF0000"/>
                </a:solidFill>
              </a:rPr>
              <a:t> (2017)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5,801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(2018)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1"/>
                </a:solidFill>
              </a:rPr>
              <a:t>6,254 </a:t>
            </a:r>
            <a:r>
              <a:rPr lang="en-US" sz="2200" dirty="0" err="1">
                <a:solidFill>
                  <a:schemeClr val="accent1"/>
                </a:solidFill>
              </a:rPr>
              <a:t>Af</a:t>
            </a:r>
            <a:r>
              <a:rPr lang="en-US" sz="2200" dirty="0">
                <a:solidFill>
                  <a:schemeClr val="accent1"/>
                </a:solidFill>
              </a:rPr>
              <a:t> (2019)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4,553 (10/13/2020)</a:t>
            </a:r>
            <a:endParaRPr lang="en-US" sz="2200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capacity: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2200" dirty="0"/>
              <a:t>9,213 Ac/Ft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err="1"/>
              <a:t>DeWeese</a:t>
            </a:r>
            <a:r>
              <a:rPr lang="en-US" u="sng" dirty="0"/>
              <a:t> Reservoir</a:t>
            </a:r>
          </a:p>
        </p:txBody>
      </p:sp>
      <p:pic>
        <p:nvPicPr>
          <p:cNvPr id="8" name="Content Placeholder 7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18671" t="8382"/>
          <a:stretch>
            <a:fillRect/>
          </a:stretch>
        </p:blipFill>
        <p:spPr bwMode="auto">
          <a:xfrm>
            <a:off x="152400" y="1194676"/>
            <a:ext cx="3665538" cy="291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17938" y="1200150"/>
            <a:ext cx="5097463" cy="36496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Total Storage Around Nov. 14th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70C0"/>
                </a:solidFill>
              </a:rPr>
              <a:t>2,210 </a:t>
            </a:r>
            <a:r>
              <a:rPr lang="en-US" sz="2200" dirty="0" err="1">
                <a:solidFill>
                  <a:srgbClr val="0070C0"/>
                </a:solidFill>
              </a:rPr>
              <a:t>Af</a:t>
            </a:r>
            <a:r>
              <a:rPr lang="en-US" sz="2200" dirty="0">
                <a:solidFill>
                  <a:srgbClr val="0070C0"/>
                </a:solidFill>
              </a:rPr>
              <a:t> (2014)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50"/>
                </a:solidFill>
              </a:rPr>
              <a:t>2,843 </a:t>
            </a:r>
            <a:r>
              <a:rPr lang="en-US" sz="2200" dirty="0" err="1">
                <a:solidFill>
                  <a:srgbClr val="00B050"/>
                </a:solidFill>
              </a:rPr>
              <a:t>Af</a:t>
            </a:r>
            <a:r>
              <a:rPr lang="en-US" sz="2200" dirty="0">
                <a:solidFill>
                  <a:srgbClr val="00B050"/>
                </a:solidFill>
              </a:rPr>
              <a:t> (2015)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C000"/>
                </a:solidFill>
              </a:rPr>
              <a:t>2,183 </a:t>
            </a:r>
            <a:r>
              <a:rPr lang="en-US" sz="2200" dirty="0" err="1">
                <a:solidFill>
                  <a:srgbClr val="FFC000"/>
                </a:solidFill>
              </a:rPr>
              <a:t>Af</a:t>
            </a:r>
            <a:r>
              <a:rPr lang="en-US" sz="2200" dirty="0">
                <a:solidFill>
                  <a:srgbClr val="FFC000"/>
                </a:solidFill>
              </a:rPr>
              <a:t> (2016)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3,499 </a:t>
            </a:r>
            <a:r>
              <a:rPr lang="en-US" sz="2200" dirty="0" err="1">
                <a:solidFill>
                  <a:srgbClr val="FF0000"/>
                </a:solidFill>
              </a:rPr>
              <a:t>Af</a:t>
            </a:r>
            <a:r>
              <a:rPr lang="en-US" sz="2200" dirty="0">
                <a:solidFill>
                  <a:srgbClr val="FF0000"/>
                </a:solidFill>
              </a:rPr>
              <a:t> (2017)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1,080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(2018)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1"/>
                </a:solidFill>
              </a:rPr>
              <a:t>1,929 </a:t>
            </a:r>
            <a:r>
              <a:rPr lang="en-US" sz="2200" dirty="0" err="1">
                <a:solidFill>
                  <a:schemeClr val="accent1"/>
                </a:solidFill>
              </a:rPr>
              <a:t>Af</a:t>
            </a:r>
            <a:r>
              <a:rPr lang="en-US" sz="2200" dirty="0">
                <a:solidFill>
                  <a:schemeClr val="accent1"/>
                </a:solidFill>
              </a:rPr>
              <a:t> (2019)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1,395 (10/13/2020)</a:t>
            </a:r>
            <a:endParaRPr lang="en-US" sz="2200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capacity: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4,338 Ac/Ft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Pisgah Reservoir</a:t>
            </a:r>
          </a:p>
        </p:txBody>
      </p:sp>
      <p:pic>
        <p:nvPicPr>
          <p:cNvPr id="9" name="Content Placeholder 8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18671" t="8382"/>
          <a:stretch>
            <a:fillRect/>
          </a:stretch>
        </p:blipFill>
        <p:spPr bwMode="auto">
          <a:xfrm>
            <a:off x="13636" y="1352550"/>
            <a:ext cx="3741738" cy="276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755374" y="1047750"/>
            <a:ext cx="5236227" cy="36496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Total Storage Around Nov. 14th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70C0"/>
                </a:solidFill>
              </a:rPr>
              <a:t>709 </a:t>
            </a:r>
            <a:r>
              <a:rPr lang="en-US" sz="2200" dirty="0" err="1">
                <a:solidFill>
                  <a:srgbClr val="0070C0"/>
                </a:solidFill>
              </a:rPr>
              <a:t>Af</a:t>
            </a:r>
            <a:r>
              <a:rPr lang="en-US" sz="2200" dirty="0">
                <a:solidFill>
                  <a:srgbClr val="0070C0"/>
                </a:solidFill>
              </a:rPr>
              <a:t> (2014)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50"/>
                </a:solidFill>
              </a:rPr>
              <a:t>2,192 </a:t>
            </a:r>
            <a:r>
              <a:rPr lang="en-US" sz="2200" dirty="0" err="1">
                <a:solidFill>
                  <a:srgbClr val="00B050"/>
                </a:solidFill>
              </a:rPr>
              <a:t>Af</a:t>
            </a:r>
            <a:r>
              <a:rPr lang="en-US" sz="2200" dirty="0">
                <a:solidFill>
                  <a:srgbClr val="00B050"/>
                </a:solidFill>
              </a:rPr>
              <a:t> (2015)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C000"/>
                </a:solidFill>
              </a:rPr>
              <a:t>1,675 </a:t>
            </a:r>
            <a:r>
              <a:rPr lang="en-US" sz="2200" dirty="0" err="1">
                <a:solidFill>
                  <a:srgbClr val="FFC000"/>
                </a:solidFill>
              </a:rPr>
              <a:t>Af</a:t>
            </a:r>
            <a:r>
              <a:rPr lang="en-US" sz="2200" dirty="0">
                <a:solidFill>
                  <a:srgbClr val="FFC000"/>
                </a:solidFill>
              </a:rPr>
              <a:t> (2016)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1,801 </a:t>
            </a:r>
            <a:r>
              <a:rPr lang="en-US" sz="2200" dirty="0" err="1">
                <a:solidFill>
                  <a:srgbClr val="FF0000"/>
                </a:solidFill>
              </a:rPr>
              <a:t>Af</a:t>
            </a:r>
            <a:r>
              <a:rPr lang="en-US" sz="2200" dirty="0">
                <a:solidFill>
                  <a:srgbClr val="FF0000"/>
                </a:solidFill>
              </a:rPr>
              <a:t> (2017)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1,243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(2018)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1"/>
                </a:solidFill>
              </a:rPr>
              <a:t>1,319 </a:t>
            </a:r>
            <a:r>
              <a:rPr lang="en-US" sz="2200" dirty="0" err="1">
                <a:solidFill>
                  <a:schemeClr val="accent1"/>
                </a:solidFill>
              </a:rPr>
              <a:t>Af</a:t>
            </a:r>
            <a:r>
              <a:rPr lang="en-US" sz="2200" dirty="0">
                <a:solidFill>
                  <a:schemeClr val="accent1"/>
                </a:solidFill>
              </a:rPr>
              <a:t> (2019)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1,121 (10/13/2020)</a:t>
            </a:r>
            <a:endParaRPr lang="en-US" sz="2200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capacity: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 2,192 Ac/Ft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South Slope Reservoirs</a:t>
            </a:r>
          </a:p>
        </p:txBody>
      </p:sp>
      <p:pic>
        <p:nvPicPr>
          <p:cNvPr id="9" name="Content Placeholder 8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18671" t="8382"/>
          <a:stretch>
            <a:fillRect/>
          </a:stretch>
        </p:blipFill>
        <p:spPr bwMode="auto">
          <a:xfrm>
            <a:off x="0" y="1276350"/>
            <a:ext cx="3894138" cy="276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94138" y="1123950"/>
            <a:ext cx="5097463" cy="35734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Total Storage Around Nov. 14th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70C0"/>
                </a:solidFill>
              </a:rPr>
              <a:t>5,382 </a:t>
            </a:r>
            <a:r>
              <a:rPr lang="en-US" sz="2200" dirty="0" err="1">
                <a:solidFill>
                  <a:srgbClr val="0070C0"/>
                </a:solidFill>
              </a:rPr>
              <a:t>Af</a:t>
            </a:r>
            <a:r>
              <a:rPr lang="en-US" sz="2200" dirty="0">
                <a:solidFill>
                  <a:srgbClr val="0070C0"/>
                </a:solidFill>
              </a:rPr>
              <a:t> (2014)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50"/>
                </a:solidFill>
              </a:rPr>
              <a:t> 5,342 </a:t>
            </a:r>
            <a:r>
              <a:rPr lang="en-US" sz="2200" dirty="0" err="1">
                <a:solidFill>
                  <a:srgbClr val="00B050"/>
                </a:solidFill>
              </a:rPr>
              <a:t>Af</a:t>
            </a:r>
            <a:r>
              <a:rPr lang="en-US" sz="2200" dirty="0">
                <a:solidFill>
                  <a:srgbClr val="00B050"/>
                </a:solidFill>
              </a:rPr>
              <a:t> (2015)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C000"/>
                </a:solidFill>
              </a:rPr>
              <a:t>2,719 </a:t>
            </a:r>
            <a:r>
              <a:rPr lang="en-US" sz="2200" dirty="0" err="1">
                <a:solidFill>
                  <a:srgbClr val="FFC000"/>
                </a:solidFill>
              </a:rPr>
              <a:t>Af</a:t>
            </a:r>
            <a:r>
              <a:rPr lang="en-US" sz="2200" dirty="0">
                <a:solidFill>
                  <a:srgbClr val="FFC000"/>
                </a:solidFill>
              </a:rPr>
              <a:t> (2016)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2,782 </a:t>
            </a:r>
            <a:r>
              <a:rPr lang="en-US" sz="2200" dirty="0" err="1">
                <a:solidFill>
                  <a:srgbClr val="FF0000"/>
                </a:solidFill>
              </a:rPr>
              <a:t>Af</a:t>
            </a:r>
            <a:r>
              <a:rPr lang="en-US" sz="2200" dirty="0">
                <a:solidFill>
                  <a:srgbClr val="FF0000"/>
                </a:solidFill>
              </a:rPr>
              <a:t> (2017)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2,700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(2018)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1"/>
                </a:solidFill>
              </a:rPr>
              <a:t>4,570 </a:t>
            </a:r>
            <a:r>
              <a:rPr lang="en-US" sz="2200" dirty="0" err="1">
                <a:solidFill>
                  <a:schemeClr val="accent1"/>
                </a:solidFill>
              </a:rPr>
              <a:t>Af</a:t>
            </a:r>
            <a:r>
              <a:rPr lang="en-US" sz="2200" dirty="0">
                <a:solidFill>
                  <a:schemeClr val="accent1"/>
                </a:solidFill>
              </a:rPr>
              <a:t> (2019)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3,668 (10/13/2020)</a:t>
            </a:r>
            <a:endParaRPr lang="en-US" sz="2200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capacity: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5,416Ac/Ft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Skagway Reservoir</a:t>
            </a:r>
          </a:p>
        </p:txBody>
      </p:sp>
      <p:pic>
        <p:nvPicPr>
          <p:cNvPr id="8" name="Content Placeholder 7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18671" t="8382"/>
          <a:stretch>
            <a:fillRect/>
          </a:stretch>
        </p:blipFill>
        <p:spPr bwMode="auto">
          <a:xfrm>
            <a:off x="76200" y="1428750"/>
            <a:ext cx="3741738" cy="276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17938" y="1200150"/>
            <a:ext cx="5173663" cy="34972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Total Storage Around Nov. 14th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F0"/>
                </a:solidFill>
              </a:rPr>
              <a:t>1,744 </a:t>
            </a:r>
            <a:r>
              <a:rPr lang="en-US" sz="2200" dirty="0" err="1">
                <a:solidFill>
                  <a:srgbClr val="00B0F0"/>
                </a:solidFill>
              </a:rPr>
              <a:t>Af</a:t>
            </a:r>
            <a:r>
              <a:rPr lang="en-US" sz="2200" dirty="0">
                <a:solidFill>
                  <a:srgbClr val="00B0F0"/>
                </a:solidFill>
              </a:rPr>
              <a:t> (2014)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50"/>
                </a:solidFill>
              </a:rPr>
              <a:t>1,915 </a:t>
            </a:r>
            <a:r>
              <a:rPr lang="en-US" sz="2200" dirty="0" err="1">
                <a:solidFill>
                  <a:srgbClr val="00B050"/>
                </a:solidFill>
              </a:rPr>
              <a:t>Af</a:t>
            </a:r>
            <a:r>
              <a:rPr lang="en-US" sz="2200" dirty="0">
                <a:solidFill>
                  <a:srgbClr val="00B050"/>
                </a:solidFill>
              </a:rPr>
              <a:t> (2015)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C000"/>
                </a:solidFill>
              </a:rPr>
              <a:t>1,808 </a:t>
            </a:r>
            <a:r>
              <a:rPr lang="en-US" sz="2200" dirty="0" err="1">
                <a:solidFill>
                  <a:srgbClr val="FFC000"/>
                </a:solidFill>
              </a:rPr>
              <a:t>Af</a:t>
            </a:r>
            <a:r>
              <a:rPr lang="en-US" sz="2200" dirty="0">
                <a:solidFill>
                  <a:srgbClr val="FFC000"/>
                </a:solidFill>
              </a:rPr>
              <a:t> (2016)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2,074 </a:t>
            </a:r>
            <a:r>
              <a:rPr lang="en-US" sz="2200" dirty="0" err="1">
                <a:solidFill>
                  <a:srgbClr val="FF0000"/>
                </a:solidFill>
              </a:rPr>
              <a:t>Af</a:t>
            </a:r>
            <a:r>
              <a:rPr lang="en-US" sz="2200" dirty="0">
                <a:solidFill>
                  <a:srgbClr val="FF0000"/>
                </a:solidFill>
              </a:rPr>
              <a:t> (2017)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1,854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(2018)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1"/>
                </a:solidFill>
              </a:rPr>
              <a:t>1,659 </a:t>
            </a:r>
            <a:r>
              <a:rPr lang="en-US" sz="2200" dirty="0" err="1">
                <a:solidFill>
                  <a:schemeClr val="accent1"/>
                </a:solidFill>
              </a:rPr>
              <a:t>Af</a:t>
            </a:r>
            <a:r>
              <a:rPr lang="en-US" sz="2200" dirty="0">
                <a:solidFill>
                  <a:schemeClr val="accent1"/>
                </a:solidFill>
              </a:rPr>
              <a:t> (2019</a:t>
            </a:r>
            <a:r>
              <a:rPr lang="en-US" sz="1600" dirty="0">
                <a:solidFill>
                  <a:schemeClr val="accent1"/>
                </a:solidFill>
              </a:rPr>
              <a:t>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1,758 (10/13/2020)</a:t>
            </a:r>
            <a:endParaRPr lang="en-US" sz="2200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capacity: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 2,066 Ac/Ft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Brush Hollow Reservoir</a:t>
            </a:r>
          </a:p>
        </p:txBody>
      </p:sp>
      <p:pic>
        <p:nvPicPr>
          <p:cNvPr id="8" name="Content Placeholder 7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18671" t="8382"/>
          <a:stretch>
            <a:fillRect/>
          </a:stretch>
        </p:blipFill>
        <p:spPr bwMode="auto">
          <a:xfrm>
            <a:off x="76200" y="1428750"/>
            <a:ext cx="3817938" cy="284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94138" y="1200150"/>
            <a:ext cx="5097463" cy="3497225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Storage Around Nov. 14th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F0"/>
                </a:solidFill>
              </a:rPr>
              <a:t>805 </a:t>
            </a:r>
            <a:r>
              <a:rPr lang="en-US" sz="2200" dirty="0" err="1">
                <a:solidFill>
                  <a:srgbClr val="00B0F0"/>
                </a:solidFill>
              </a:rPr>
              <a:t>Af</a:t>
            </a:r>
            <a:r>
              <a:rPr lang="en-US" sz="2200" dirty="0">
                <a:solidFill>
                  <a:srgbClr val="00B0F0"/>
                </a:solidFill>
              </a:rPr>
              <a:t> (2014)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50"/>
                </a:solidFill>
              </a:rPr>
              <a:t>2,263 </a:t>
            </a:r>
            <a:r>
              <a:rPr lang="en-US" sz="2200" dirty="0" err="1">
                <a:solidFill>
                  <a:srgbClr val="00B050"/>
                </a:solidFill>
              </a:rPr>
              <a:t>Af</a:t>
            </a:r>
            <a:r>
              <a:rPr lang="en-US" sz="2200" dirty="0">
                <a:solidFill>
                  <a:srgbClr val="00B050"/>
                </a:solidFill>
              </a:rPr>
              <a:t> (2015)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C000"/>
                </a:solidFill>
              </a:rPr>
              <a:t>1,??? </a:t>
            </a:r>
            <a:r>
              <a:rPr lang="en-US" sz="2200" dirty="0" err="1">
                <a:solidFill>
                  <a:srgbClr val="FFC000"/>
                </a:solidFill>
              </a:rPr>
              <a:t>Af</a:t>
            </a:r>
            <a:r>
              <a:rPr lang="en-US" sz="2200" dirty="0">
                <a:solidFill>
                  <a:srgbClr val="FFC000"/>
                </a:solidFill>
              </a:rPr>
              <a:t> (2016)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3,399 </a:t>
            </a:r>
            <a:r>
              <a:rPr lang="en-US" sz="2200" dirty="0" err="1">
                <a:solidFill>
                  <a:srgbClr val="FF0000"/>
                </a:solidFill>
              </a:rPr>
              <a:t>Af</a:t>
            </a:r>
            <a:r>
              <a:rPr lang="en-US" sz="2200" dirty="0">
                <a:solidFill>
                  <a:srgbClr val="FF0000"/>
                </a:solidFill>
              </a:rPr>
              <a:t> (2017)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1,859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(2018)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1"/>
                </a:solidFill>
              </a:rPr>
              <a:t>1,092 </a:t>
            </a:r>
            <a:r>
              <a:rPr lang="en-US" sz="2200" dirty="0" err="1">
                <a:solidFill>
                  <a:schemeClr val="accent1"/>
                </a:solidFill>
              </a:rPr>
              <a:t>Af</a:t>
            </a:r>
            <a:r>
              <a:rPr lang="en-US" sz="2200" dirty="0">
                <a:solidFill>
                  <a:schemeClr val="accent1"/>
                </a:solidFill>
              </a:rPr>
              <a:t> (2019)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990 (10/13/2020)</a:t>
            </a:r>
            <a:endParaRPr lang="en-US" sz="2200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capacity: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2200" dirty="0"/>
              <a:t>3,933 Ac/Ft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72" y="138757"/>
            <a:ext cx="4392328" cy="685800"/>
          </a:xfrm>
        </p:spPr>
        <p:txBody>
          <a:bodyPr/>
          <a:lstStyle/>
          <a:p>
            <a:pPr algn="ctr"/>
            <a:r>
              <a:rPr lang="en-US" u="sng" dirty="0"/>
              <a:t>Pueblo Reservoir</a:t>
            </a:r>
          </a:p>
        </p:txBody>
      </p:sp>
      <p:pic>
        <p:nvPicPr>
          <p:cNvPr id="8" name="Content Placeholder 7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18671" t="8046"/>
          <a:stretch>
            <a:fillRect/>
          </a:stretch>
        </p:blipFill>
        <p:spPr bwMode="auto">
          <a:xfrm>
            <a:off x="27272" y="1352550"/>
            <a:ext cx="3894138" cy="286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12586" y="138757"/>
            <a:ext cx="5070191" cy="4947593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Storage Around Nov. 14th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F0"/>
                </a:solidFill>
              </a:rPr>
              <a:t>171,493 </a:t>
            </a:r>
            <a:r>
              <a:rPr lang="en-US" sz="2200" dirty="0" err="1">
                <a:solidFill>
                  <a:srgbClr val="00B0F0"/>
                </a:solidFill>
              </a:rPr>
              <a:t>Af</a:t>
            </a:r>
            <a:r>
              <a:rPr lang="en-US" sz="2200" dirty="0">
                <a:solidFill>
                  <a:srgbClr val="00B0F0"/>
                </a:solidFill>
              </a:rPr>
              <a:t> (2014)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50"/>
                </a:solidFill>
              </a:rPr>
              <a:t>182,949 </a:t>
            </a:r>
            <a:r>
              <a:rPr lang="en-US" sz="2200" dirty="0" err="1">
                <a:solidFill>
                  <a:srgbClr val="00B050"/>
                </a:solidFill>
              </a:rPr>
              <a:t>Af</a:t>
            </a:r>
            <a:r>
              <a:rPr lang="en-US" sz="2200" dirty="0">
                <a:solidFill>
                  <a:srgbClr val="00B050"/>
                </a:solidFill>
              </a:rPr>
              <a:t> (2015)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C000"/>
                </a:solidFill>
              </a:rPr>
              <a:t>182,229 </a:t>
            </a:r>
            <a:r>
              <a:rPr lang="en-US" sz="2200" dirty="0" err="1">
                <a:solidFill>
                  <a:srgbClr val="FFC000"/>
                </a:solidFill>
              </a:rPr>
              <a:t>Af</a:t>
            </a:r>
            <a:r>
              <a:rPr lang="en-US" sz="2200" dirty="0">
                <a:solidFill>
                  <a:srgbClr val="FFC000"/>
                </a:solidFill>
              </a:rPr>
              <a:t> (2016)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206,187 </a:t>
            </a:r>
            <a:r>
              <a:rPr lang="en-US" sz="2200" dirty="0" err="1">
                <a:solidFill>
                  <a:srgbClr val="FF0000"/>
                </a:solidFill>
              </a:rPr>
              <a:t>Af</a:t>
            </a:r>
            <a:r>
              <a:rPr lang="en-US" sz="2200" dirty="0">
                <a:solidFill>
                  <a:srgbClr val="FF0000"/>
                </a:solidFill>
              </a:rPr>
              <a:t> (2017)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186,210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(2018)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1"/>
                </a:solidFill>
              </a:rPr>
              <a:t>190,959 </a:t>
            </a:r>
            <a:r>
              <a:rPr lang="en-US" sz="2200" dirty="0" err="1">
                <a:solidFill>
                  <a:schemeClr val="accent1"/>
                </a:solidFill>
              </a:rPr>
              <a:t>Af</a:t>
            </a:r>
            <a:r>
              <a:rPr lang="en-US" sz="2200" dirty="0">
                <a:solidFill>
                  <a:schemeClr val="accent1"/>
                </a:solidFill>
              </a:rPr>
              <a:t> (2019)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178,192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 (10/13/2020)</a:t>
            </a:r>
            <a:endParaRPr lang="en-US" sz="2200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capacity: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311,384 Ac/Ft including the Joint Use Pool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245,373 Ac/Ft Not including the Joint Use Pool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Estimated 37,587 Ac/Ft of PWWSP Water on March 15, 2020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2,955 Ac/Ft Carry-Over (2,955+37,587=</a:t>
            </a:r>
            <a:r>
              <a:rPr lang="en-US" sz="2200" dirty="0">
                <a:solidFill>
                  <a:srgbClr val="FF0000"/>
                </a:solidFill>
              </a:rPr>
              <a:t>40,542</a:t>
            </a:r>
            <a:r>
              <a:rPr lang="en-US" sz="2200" dirty="0"/>
              <a:t>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Colorado Canal System</a:t>
            </a:r>
          </a:p>
        </p:txBody>
      </p:sp>
      <p:pic>
        <p:nvPicPr>
          <p:cNvPr id="6" name="Content Placeholder 5" descr="ColoCanal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34314" r="16421" b="18876"/>
          <a:stretch>
            <a:fillRect/>
          </a:stretch>
        </p:blipFill>
        <p:spPr>
          <a:xfrm>
            <a:off x="152400" y="1428750"/>
            <a:ext cx="3810000" cy="316992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62400" y="1047750"/>
            <a:ext cx="5029201" cy="36496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Total Storage Around Nov. 14th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F0"/>
                </a:solidFill>
              </a:rPr>
              <a:t>27,429 </a:t>
            </a:r>
            <a:r>
              <a:rPr lang="en-US" sz="2200" dirty="0" err="1">
                <a:solidFill>
                  <a:srgbClr val="00B0F0"/>
                </a:solidFill>
              </a:rPr>
              <a:t>Af</a:t>
            </a:r>
            <a:r>
              <a:rPr lang="en-US" sz="2200" dirty="0">
                <a:solidFill>
                  <a:srgbClr val="00B0F0"/>
                </a:solidFill>
              </a:rPr>
              <a:t> (2014)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50"/>
                </a:solidFill>
              </a:rPr>
              <a:t>32,525 </a:t>
            </a:r>
            <a:r>
              <a:rPr lang="en-US" sz="2200" dirty="0" err="1">
                <a:solidFill>
                  <a:srgbClr val="00B050"/>
                </a:solidFill>
              </a:rPr>
              <a:t>Af</a:t>
            </a:r>
            <a:r>
              <a:rPr lang="en-US" sz="2200" dirty="0">
                <a:solidFill>
                  <a:srgbClr val="00B050"/>
                </a:solidFill>
              </a:rPr>
              <a:t> (2015)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3"/>
                </a:solidFill>
              </a:rPr>
              <a:t>29,371 </a:t>
            </a:r>
            <a:r>
              <a:rPr lang="en-US" sz="2200" dirty="0" err="1">
                <a:solidFill>
                  <a:schemeClr val="accent3"/>
                </a:solidFill>
              </a:rPr>
              <a:t>Af</a:t>
            </a:r>
            <a:r>
              <a:rPr lang="en-US" sz="2200" dirty="0">
                <a:solidFill>
                  <a:schemeClr val="accent3"/>
                </a:solidFill>
              </a:rPr>
              <a:t> (2016)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50,068 </a:t>
            </a:r>
            <a:r>
              <a:rPr lang="en-US" sz="2200" dirty="0" err="1">
                <a:solidFill>
                  <a:srgbClr val="FF0000"/>
                </a:solidFill>
              </a:rPr>
              <a:t>Af</a:t>
            </a:r>
            <a:r>
              <a:rPr lang="en-US" sz="2200" dirty="0">
                <a:solidFill>
                  <a:srgbClr val="FF0000"/>
                </a:solidFill>
              </a:rPr>
              <a:t> (2017)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22,362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(2018)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1"/>
                </a:solidFill>
              </a:rPr>
              <a:t>32,243 </a:t>
            </a:r>
            <a:r>
              <a:rPr lang="en-US" sz="2200" dirty="0" err="1">
                <a:solidFill>
                  <a:schemeClr val="accent1"/>
                </a:solidFill>
              </a:rPr>
              <a:t>Af</a:t>
            </a:r>
            <a:r>
              <a:rPr lang="en-US" sz="2200" dirty="0">
                <a:solidFill>
                  <a:schemeClr val="accent1"/>
                </a:solidFill>
              </a:rPr>
              <a:t> (2019)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14,775 (10/13/2020)</a:t>
            </a:r>
            <a:endParaRPr lang="en-US" sz="2200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capacity: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2200" dirty="0"/>
              <a:t>52,517 Ac/Ft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Holbrook Canal System</a:t>
            </a:r>
          </a:p>
        </p:txBody>
      </p:sp>
      <p:pic>
        <p:nvPicPr>
          <p:cNvPr id="13" name="Content Placeholder 12" descr="Holbrook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73049" y="1733550"/>
            <a:ext cx="3055951" cy="2729823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539324" y="1047750"/>
            <a:ext cx="5452277" cy="36496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Total Storage Around Nov. 14th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F0"/>
                </a:solidFill>
              </a:rPr>
              <a:t>3,104 </a:t>
            </a:r>
            <a:r>
              <a:rPr lang="en-US" sz="2200" dirty="0" err="1">
                <a:solidFill>
                  <a:srgbClr val="00B0F0"/>
                </a:solidFill>
              </a:rPr>
              <a:t>Af</a:t>
            </a:r>
            <a:r>
              <a:rPr lang="en-US" sz="2200" dirty="0">
                <a:solidFill>
                  <a:srgbClr val="00B0F0"/>
                </a:solidFill>
              </a:rPr>
              <a:t> (2014)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50"/>
                </a:solidFill>
              </a:rPr>
              <a:t>2,061 </a:t>
            </a:r>
            <a:r>
              <a:rPr lang="en-US" sz="2200" dirty="0" err="1">
                <a:solidFill>
                  <a:srgbClr val="00B050"/>
                </a:solidFill>
              </a:rPr>
              <a:t>Af</a:t>
            </a:r>
            <a:r>
              <a:rPr lang="en-US" sz="2200" dirty="0">
                <a:solidFill>
                  <a:srgbClr val="00B050"/>
                </a:solidFill>
              </a:rPr>
              <a:t> (2015)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3"/>
                </a:solidFill>
              </a:rPr>
              <a:t>1,663 </a:t>
            </a:r>
            <a:r>
              <a:rPr lang="en-US" sz="2200" dirty="0" err="1">
                <a:solidFill>
                  <a:schemeClr val="accent3"/>
                </a:solidFill>
              </a:rPr>
              <a:t>Af</a:t>
            </a:r>
            <a:r>
              <a:rPr lang="en-US" sz="2200" dirty="0">
                <a:solidFill>
                  <a:schemeClr val="accent3"/>
                </a:solidFill>
              </a:rPr>
              <a:t> (2016)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4,009 </a:t>
            </a:r>
            <a:r>
              <a:rPr lang="en-US" sz="2200" dirty="0" err="1">
                <a:solidFill>
                  <a:srgbClr val="FF0000"/>
                </a:solidFill>
              </a:rPr>
              <a:t>Af</a:t>
            </a:r>
            <a:r>
              <a:rPr lang="en-US" sz="2200" dirty="0">
                <a:solidFill>
                  <a:srgbClr val="FF0000"/>
                </a:solidFill>
              </a:rPr>
              <a:t> (2017)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366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(2018)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1"/>
                </a:solidFill>
              </a:rPr>
              <a:t>3,409 </a:t>
            </a:r>
            <a:r>
              <a:rPr lang="en-US" sz="2200" dirty="0" err="1">
                <a:solidFill>
                  <a:schemeClr val="accent1"/>
                </a:solidFill>
              </a:rPr>
              <a:t>Af</a:t>
            </a:r>
            <a:r>
              <a:rPr lang="en-US" sz="2200" dirty="0">
                <a:solidFill>
                  <a:schemeClr val="accent1"/>
                </a:solidFill>
              </a:rPr>
              <a:t> (2019)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13 (10/13/2020)</a:t>
            </a:r>
            <a:endParaRPr lang="en-US" sz="2200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capacity: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2200" dirty="0"/>
              <a:t>9,700 Ac/Ft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798" y="2365847"/>
            <a:ext cx="145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Dye Reservoir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4515" y="3349228"/>
            <a:ext cx="192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Holbrook Reservoir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219200" y="2686050"/>
            <a:ext cx="152400" cy="33123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015324" y="2735179"/>
            <a:ext cx="202428" cy="67477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u="sng" dirty="0"/>
              <a:t>Fort Lyon Canal System</a:t>
            </a:r>
            <a:endParaRPr lang="en-US" u="sng" dirty="0">
              <a:solidFill>
                <a:srgbClr val="FF0000"/>
              </a:solidFill>
            </a:endParaRPr>
          </a:p>
        </p:txBody>
      </p:sp>
      <p:pic>
        <p:nvPicPr>
          <p:cNvPr id="13" name="Content Placeholder 12" descr="FortLyon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1663762"/>
            <a:ext cx="3581400" cy="2417599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10000" y="1047750"/>
            <a:ext cx="5181601" cy="36496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Total Storage Around Nov. 14th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F0"/>
                </a:solidFill>
              </a:rPr>
              <a:t>6,930 </a:t>
            </a:r>
            <a:r>
              <a:rPr lang="en-US" sz="2200" dirty="0" err="1">
                <a:solidFill>
                  <a:srgbClr val="00B0F0"/>
                </a:solidFill>
              </a:rPr>
              <a:t>Af</a:t>
            </a:r>
            <a:r>
              <a:rPr lang="en-US" sz="2200" dirty="0">
                <a:solidFill>
                  <a:srgbClr val="00B0F0"/>
                </a:solidFill>
              </a:rPr>
              <a:t> (2014)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50"/>
                </a:solidFill>
              </a:rPr>
              <a:t>38,564 </a:t>
            </a:r>
            <a:r>
              <a:rPr lang="en-US" sz="2200" dirty="0" err="1">
                <a:solidFill>
                  <a:srgbClr val="00B050"/>
                </a:solidFill>
              </a:rPr>
              <a:t>Af</a:t>
            </a:r>
            <a:r>
              <a:rPr lang="en-US" sz="2200" dirty="0">
                <a:solidFill>
                  <a:srgbClr val="00B050"/>
                </a:solidFill>
              </a:rPr>
              <a:t> (2015)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3"/>
                </a:solidFill>
              </a:rPr>
              <a:t>48,279 </a:t>
            </a:r>
            <a:r>
              <a:rPr lang="en-US" sz="2200" dirty="0" err="1">
                <a:solidFill>
                  <a:schemeClr val="accent3"/>
                </a:solidFill>
              </a:rPr>
              <a:t>Af</a:t>
            </a:r>
            <a:r>
              <a:rPr lang="en-US" sz="2200" dirty="0">
                <a:solidFill>
                  <a:schemeClr val="accent3"/>
                </a:solidFill>
              </a:rPr>
              <a:t> (2016)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64,219 </a:t>
            </a:r>
            <a:r>
              <a:rPr lang="en-US" sz="2200" dirty="0" err="1">
                <a:solidFill>
                  <a:srgbClr val="FF0000"/>
                </a:solidFill>
              </a:rPr>
              <a:t>Af</a:t>
            </a:r>
            <a:r>
              <a:rPr lang="en-US" sz="2200" dirty="0">
                <a:solidFill>
                  <a:srgbClr val="FF0000"/>
                </a:solidFill>
              </a:rPr>
              <a:t> (2017)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5,728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(2018)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1"/>
                </a:solidFill>
              </a:rPr>
              <a:t>12,180 (2019)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8,938 (10/13/2020)</a:t>
            </a:r>
            <a:endParaRPr lang="en-US" sz="2200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capacity: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2200" dirty="0"/>
              <a:t>78,720 Ac/Ft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1885950"/>
            <a:ext cx="171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Adobe Reservoir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3562350"/>
            <a:ext cx="222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Horse Creek Reservoir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259625"/>
            <a:ext cx="6683765" cy="4114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Last Year’s Ending Totals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935" y="692989"/>
            <a:ext cx="6921681" cy="436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99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Great Plains System</a:t>
            </a:r>
          </a:p>
        </p:txBody>
      </p:sp>
      <p:pic>
        <p:nvPicPr>
          <p:cNvPr id="13" name="Content Placeholder 12" descr="GreatPlains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292563"/>
            <a:ext cx="3733800" cy="3336587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76328" y="1428750"/>
            <a:ext cx="5015273" cy="3268625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Total Storage Around Nov. 14th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F0"/>
                </a:solidFill>
              </a:rPr>
              <a:t>0 </a:t>
            </a:r>
            <a:r>
              <a:rPr lang="en-US" sz="2200" dirty="0" err="1">
                <a:solidFill>
                  <a:srgbClr val="00B0F0"/>
                </a:solidFill>
              </a:rPr>
              <a:t>Af</a:t>
            </a:r>
            <a:r>
              <a:rPr lang="en-US" sz="2200" dirty="0">
                <a:solidFill>
                  <a:srgbClr val="00B0F0"/>
                </a:solidFill>
              </a:rPr>
              <a:t> (2014)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50"/>
                </a:solidFill>
              </a:rPr>
              <a:t>7,902 </a:t>
            </a:r>
            <a:r>
              <a:rPr lang="en-US" sz="2200" dirty="0" err="1">
                <a:solidFill>
                  <a:srgbClr val="00B050"/>
                </a:solidFill>
              </a:rPr>
              <a:t>Af</a:t>
            </a:r>
            <a:r>
              <a:rPr lang="en-US" sz="2200" dirty="0">
                <a:solidFill>
                  <a:srgbClr val="00B050"/>
                </a:solidFill>
              </a:rPr>
              <a:t> (2015)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C000"/>
                </a:solidFill>
              </a:rPr>
              <a:t>6,855 </a:t>
            </a:r>
            <a:r>
              <a:rPr lang="en-US" sz="2200" dirty="0" err="1">
                <a:solidFill>
                  <a:srgbClr val="FFC000"/>
                </a:solidFill>
              </a:rPr>
              <a:t>Af</a:t>
            </a:r>
            <a:r>
              <a:rPr lang="en-US" sz="2200" dirty="0">
                <a:solidFill>
                  <a:srgbClr val="FFC000"/>
                </a:solidFill>
              </a:rPr>
              <a:t> (2016)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34,000 </a:t>
            </a:r>
            <a:r>
              <a:rPr lang="en-US" sz="2200" dirty="0" err="1">
                <a:solidFill>
                  <a:srgbClr val="FF0000"/>
                </a:solidFill>
              </a:rPr>
              <a:t>Af</a:t>
            </a:r>
            <a:r>
              <a:rPr lang="en-US" sz="2200" dirty="0">
                <a:solidFill>
                  <a:srgbClr val="FF0000"/>
                </a:solidFill>
              </a:rPr>
              <a:t> (2017)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0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Active Pool (2018)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1"/>
                </a:solidFill>
              </a:rPr>
              <a:t>0 Active Pool (2019)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0 (10/132020)</a:t>
            </a:r>
            <a:endParaRPr lang="en-US" sz="2200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capacity: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256,000 Ac/Ft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3106516"/>
            <a:ext cx="135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Nee </a:t>
            </a:r>
            <a:r>
              <a:rPr lang="en-US" dirty="0" err="1">
                <a:solidFill>
                  <a:srgbClr val="FF0000"/>
                </a:solidFill>
              </a:rPr>
              <a:t>Gronda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4165" y="318135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Neeskah</a:t>
            </a:r>
            <a:r>
              <a:rPr lang="en-US" dirty="0">
                <a:solidFill>
                  <a:srgbClr val="FF0000"/>
                </a:solidFill>
              </a:rPr>
              <a:t> (Queen)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148397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Neenoshe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1527667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Neesopah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John Martin Reservoir</a:t>
            </a:r>
          </a:p>
        </p:txBody>
      </p:sp>
      <p:pic>
        <p:nvPicPr>
          <p:cNvPr id="17" name="Content Placeholder 16" descr="JohnMartin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28599" y="1428750"/>
            <a:ext cx="3733801" cy="251460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62400" y="1047750"/>
            <a:ext cx="5029201" cy="39624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Total Storage Around Nov. 14th</a:t>
            </a:r>
          </a:p>
          <a:p>
            <a:pPr lvl="1"/>
            <a:r>
              <a:rPr lang="en-US" sz="2200" dirty="0">
                <a:solidFill>
                  <a:srgbClr val="00B0F0"/>
                </a:solidFill>
              </a:rPr>
              <a:t>9,167 </a:t>
            </a:r>
            <a:r>
              <a:rPr lang="en-US" sz="2200" dirty="0" err="1">
                <a:solidFill>
                  <a:srgbClr val="00B0F0"/>
                </a:solidFill>
              </a:rPr>
              <a:t>Af</a:t>
            </a:r>
            <a:r>
              <a:rPr lang="en-US" sz="2200" dirty="0">
                <a:solidFill>
                  <a:srgbClr val="00B0F0"/>
                </a:solidFill>
              </a:rPr>
              <a:t> (2014)</a:t>
            </a:r>
          </a:p>
          <a:p>
            <a:pPr lvl="1"/>
            <a:r>
              <a:rPr lang="en-US" sz="2200" dirty="0">
                <a:solidFill>
                  <a:srgbClr val="00B050"/>
                </a:solidFill>
              </a:rPr>
              <a:t>209,072 </a:t>
            </a:r>
            <a:r>
              <a:rPr lang="en-US" sz="2200" dirty="0" err="1">
                <a:solidFill>
                  <a:srgbClr val="00B050"/>
                </a:solidFill>
              </a:rPr>
              <a:t>Af</a:t>
            </a:r>
            <a:r>
              <a:rPr lang="en-US" sz="2200" dirty="0">
                <a:solidFill>
                  <a:srgbClr val="00B050"/>
                </a:solidFill>
              </a:rPr>
              <a:t> (2015)</a:t>
            </a:r>
          </a:p>
          <a:p>
            <a:pPr lvl="1"/>
            <a:r>
              <a:rPr lang="en-US" sz="2200" dirty="0">
                <a:solidFill>
                  <a:srgbClr val="FFC000"/>
                </a:solidFill>
              </a:rPr>
              <a:t>102,273 </a:t>
            </a:r>
            <a:r>
              <a:rPr lang="en-US" sz="2200" dirty="0" err="1">
                <a:solidFill>
                  <a:srgbClr val="FFC000"/>
                </a:solidFill>
              </a:rPr>
              <a:t>Af</a:t>
            </a:r>
            <a:r>
              <a:rPr lang="en-US" sz="2200" dirty="0">
                <a:solidFill>
                  <a:srgbClr val="FFC000"/>
                </a:solidFill>
              </a:rPr>
              <a:t> (2016)</a:t>
            </a:r>
          </a:p>
          <a:p>
            <a:pPr lvl="1"/>
            <a:r>
              <a:rPr lang="en-US" sz="2200" dirty="0">
                <a:solidFill>
                  <a:srgbClr val="FF0000"/>
                </a:solidFill>
              </a:rPr>
              <a:t>251,447 </a:t>
            </a:r>
            <a:r>
              <a:rPr lang="en-US" sz="2200" dirty="0" err="1">
                <a:solidFill>
                  <a:srgbClr val="FF0000"/>
                </a:solidFill>
              </a:rPr>
              <a:t>Af</a:t>
            </a:r>
            <a:r>
              <a:rPr lang="en-US" sz="2200" dirty="0">
                <a:solidFill>
                  <a:srgbClr val="FF0000"/>
                </a:solidFill>
              </a:rPr>
              <a:t> (2017)</a:t>
            </a:r>
          </a:p>
          <a:p>
            <a:pPr lvl="1"/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133,524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(2018)</a:t>
            </a:r>
          </a:p>
          <a:p>
            <a:pPr lvl="1"/>
            <a:r>
              <a:rPr lang="en-US" sz="2200" dirty="0">
                <a:solidFill>
                  <a:schemeClr val="accent1"/>
                </a:solidFill>
              </a:rPr>
              <a:t>72,147Af (2019)</a:t>
            </a:r>
          </a:p>
          <a:p>
            <a:pPr lvl="1"/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34,447 (10/13/2020)</a:t>
            </a:r>
            <a:endParaRPr lang="en-US" sz="2200" dirty="0">
              <a:solidFill>
                <a:schemeClr val="accent1"/>
              </a:solidFill>
            </a:endParaRPr>
          </a:p>
          <a:p>
            <a:r>
              <a:rPr lang="en-US" sz="2400" dirty="0"/>
              <a:t>Total capacity:</a:t>
            </a:r>
          </a:p>
          <a:p>
            <a:pPr lvl="1"/>
            <a:r>
              <a:rPr lang="en-US" sz="1600" dirty="0"/>
              <a:t> </a:t>
            </a:r>
            <a:r>
              <a:rPr lang="en-US" sz="2200" dirty="0"/>
              <a:t>340,703 Ac/Ft </a:t>
            </a:r>
          </a:p>
          <a:p>
            <a:pPr lvl="2"/>
            <a:r>
              <a:rPr lang="en-US" sz="1800" dirty="0"/>
              <a:t>Only 75,000 for PWWSP water.</a:t>
            </a:r>
          </a:p>
          <a:p>
            <a:pPr lvl="1">
              <a:buNone/>
            </a:pPr>
            <a:r>
              <a:rPr lang="en-US" sz="2200" dirty="0"/>
              <a:t>Including Permanent pool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0" y="479914"/>
            <a:ext cx="4571999" cy="418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47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0"/>
            <a:ext cx="9144000" cy="514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46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9055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 Narrow" panose="020B0606020202030204" pitchFamily="34" charset="0"/>
              </a:rPr>
              <a:t>How upstream available storage relates to PWWSP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66750"/>
            <a:ext cx="8991600" cy="4343400"/>
          </a:xfrm>
          <a:prstGeom prst="rect">
            <a:avLst/>
          </a:prstGeom>
        </p:spPr>
      </p:pic>
      <p:sp>
        <p:nvSpPr>
          <p:cNvPr id="4" name="Line Callout 2 3"/>
          <p:cNvSpPr/>
          <p:nvPr/>
        </p:nvSpPr>
        <p:spPr>
          <a:xfrm>
            <a:off x="6324600" y="895350"/>
            <a:ext cx="914400" cy="612648"/>
          </a:xfrm>
          <a:prstGeom prst="borderCallout2">
            <a:avLst>
              <a:gd name="adj1" fmla="val 102191"/>
              <a:gd name="adj2" fmla="val 49935"/>
              <a:gd name="adj3" fmla="val 132747"/>
              <a:gd name="adj4" fmla="val 52624"/>
              <a:gd name="adj5" fmla="val 152458"/>
              <a:gd name="adj6" fmla="val 541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Estimated PWWSP Storage amount</a:t>
            </a:r>
          </a:p>
        </p:txBody>
      </p:sp>
    </p:spTree>
    <p:extLst>
      <p:ext uri="{BB962C8B-B14F-4D97-AF65-F5344CB8AC3E}">
        <p14:creationId xmlns:p14="http://schemas.microsoft.com/office/powerpoint/2010/main" val="4247184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Predictions for 2021 PWWSP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27876"/>
            <a:ext cx="8236744" cy="3394472"/>
          </a:xfrm>
        </p:spPr>
        <p:txBody>
          <a:bodyPr>
            <a:normAutofit/>
          </a:bodyPr>
          <a:lstStyle/>
          <a:p>
            <a:r>
              <a:rPr lang="en-US" sz="4000" dirty="0"/>
              <a:t>Van </a:t>
            </a:r>
            <a:r>
              <a:rPr lang="en-US" sz="4000" dirty="0" err="1"/>
              <a:t>Oort’s</a:t>
            </a:r>
            <a:r>
              <a:rPr lang="en-US" sz="4000" dirty="0"/>
              <a:t>: 99,862 Ac/Ft</a:t>
            </a:r>
          </a:p>
          <a:p>
            <a:r>
              <a:rPr lang="en-US" sz="4000" dirty="0"/>
              <a:t>Tyner’s: 75,000 Ac/Ft</a:t>
            </a:r>
          </a:p>
          <a:p>
            <a:r>
              <a:rPr lang="en-US" sz="4000" dirty="0"/>
              <a:t>Phil Reynolds: 70,000 Ac/Ft</a:t>
            </a:r>
          </a:p>
        </p:txBody>
      </p:sp>
    </p:spTree>
    <p:extLst>
      <p:ext uri="{BB962C8B-B14F-4D97-AF65-F5344CB8AC3E}">
        <p14:creationId xmlns:p14="http://schemas.microsoft.com/office/powerpoint/2010/main" val="3165988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 result for fireworks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u="sng" dirty="0">
                <a:solidFill>
                  <a:srgbClr val="FF0000"/>
                </a:solidFill>
              </a:rPr>
              <a:t>November 15</a:t>
            </a:r>
            <a:r>
              <a:rPr lang="en-US" sz="5400" u="sng" baseline="30000" dirty="0">
                <a:solidFill>
                  <a:srgbClr val="FF0000"/>
                </a:solidFill>
              </a:rPr>
              <a:t>th</a:t>
            </a:r>
            <a:r>
              <a:rPr lang="en-US" sz="5400" u="sng" dirty="0">
                <a:solidFill>
                  <a:srgbClr val="FF0000"/>
                </a:solidFill>
              </a:rPr>
              <a:t> @ 00:00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6200" y="1327876"/>
            <a:ext cx="8991600" cy="3606074"/>
          </a:xfrm>
        </p:spPr>
        <p:txBody>
          <a:bodyPr>
            <a:normAutofit fontScale="925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End of Irrigation Season!!!!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All PWWSP Participants Close Their  </a:t>
            </a:r>
            <a:r>
              <a:rPr lang="en-US" sz="3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Headgates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Begin Winter Storage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Pueblo Reservoir reduced to 80 </a:t>
            </a:r>
            <a:r>
              <a:rPr lang="en-US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cfs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2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(100 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cfs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w\ Fish Hatchery)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Fort Lyon Storage Canal Sweeps River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11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8063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FYI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DWR is starting pond enforcement this fall.</a:t>
            </a:r>
          </a:p>
          <a:p>
            <a:r>
              <a:rPr lang="en-US" sz="3200" dirty="0"/>
              <a:t>DWR will be looking at the distance from the point of diversion to measuring device this next irrigation season.</a:t>
            </a:r>
          </a:p>
        </p:txBody>
      </p:sp>
    </p:spTree>
    <p:extLst>
      <p:ext uri="{BB962C8B-B14F-4D97-AF65-F5344CB8AC3E}">
        <p14:creationId xmlns:p14="http://schemas.microsoft.com/office/powerpoint/2010/main" val="1760731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/>
              <a:t>19 / 20 Timeline and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Ft Lyon started diverting on November 16 and continued through February 19</a:t>
            </a:r>
          </a:p>
          <a:p>
            <a:r>
              <a:rPr lang="en-US" dirty="0"/>
              <a:t>Colorado Canal started diverting on November 16 and continued through December 10</a:t>
            </a:r>
          </a:p>
          <a:p>
            <a:r>
              <a:rPr lang="en-US" dirty="0"/>
              <a:t>There were no diversions to the Holbrook nor Great Plains</a:t>
            </a:r>
          </a:p>
          <a:p>
            <a:r>
              <a:rPr lang="en-US" dirty="0"/>
              <a:t>The river through Pueblo maintained 100 </a:t>
            </a:r>
            <a:r>
              <a:rPr lang="en-US" dirty="0" err="1"/>
              <a:t>cfs</a:t>
            </a:r>
            <a:r>
              <a:rPr lang="en-US" dirty="0"/>
              <a:t> through the season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316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/>
              <a:t>Shortfall in John Martin Reservoir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We had trouble getting enough water to JMR resulting in Amity having all the storage in JMR and still had to have 6,381 a/f in Adobe Reservoir.</a:t>
            </a:r>
          </a:p>
          <a:p>
            <a:r>
              <a:rPr lang="en-US" b="1" dirty="0"/>
              <a:t>That was even with the Ft Lyon stopping on February 19</a:t>
            </a:r>
            <a:r>
              <a:rPr lang="en-US" b="1" baseline="30000" dirty="0"/>
              <a:t>th</a:t>
            </a:r>
            <a:r>
              <a:rPr lang="en-US" b="1" dirty="0"/>
              <a:t>.</a:t>
            </a:r>
          </a:p>
          <a:p>
            <a:r>
              <a:rPr lang="en-US" b="1" dirty="0"/>
              <a:t>Storage in JMR:</a:t>
            </a:r>
          </a:p>
          <a:p>
            <a:r>
              <a:rPr lang="en-US" b="1" dirty="0"/>
              <a:t>             Nov 16 – Nov 30       934.15 a/f</a:t>
            </a:r>
          </a:p>
          <a:p>
            <a:r>
              <a:rPr lang="en-US" b="1" dirty="0"/>
              <a:t>             Dec 1 – Dec 15         750.82 a/f </a:t>
            </a:r>
          </a:p>
          <a:p>
            <a:r>
              <a:rPr lang="en-US" b="1" dirty="0"/>
              <a:t>             Dec 16 – Dec 31        663.78 a/f</a:t>
            </a:r>
          </a:p>
          <a:p>
            <a:r>
              <a:rPr lang="en-US" b="1" dirty="0"/>
              <a:t>             Jan 1 – Jan 15            652.90 a/f</a:t>
            </a:r>
          </a:p>
          <a:p>
            <a:r>
              <a:rPr lang="en-US" b="1" dirty="0"/>
              <a:t>             Jan 16 – Jan 31          545.80 a/f</a:t>
            </a:r>
          </a:p>
          <a:p>
            <a:r>
              <a:rPr lang="en-US" b="1" dirty="0"/>
              <a:t>             Feb 1 – Feb 15            529.26 a/f</a:t>
            </a:r>
          </a:p>
          <a:p>
            <a:r>
              <a:rPr lang="en-US" b="1" dirty="0"/>
              <a:t>             Feb 16 – Feb 29        2,649 a/f</a:t>
            </a:r>
          </a:p>
          <a:p>
            <a:r>
              <a:rPr lang="en-US" b="1" dirty="0"/>
              <a:t>             Mar 1 – Mar 15          5,229.85 a/f</a:t>
            </a:r>
          </a:p>
        </p:txBody>
      </p:sp>
    </p:spTree>
    <p:extLst>
      <p:ext uri="{BB962C8B-B14F-4D97-AF65-F5344CB8AC3E}">
        <p14:creationId xmlns:p14="http://schemas.microsoft.com/office/powerpoint/2010/main" val="1478372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883" y="269421"/>
            <a:ext cx="6683765" cy="543742"/>
          </a:xfrm>
        </p:spPr>
        <p:txBody>
          <a:bodyPr/>
          <a:lstStyle/>
          <a:p>
            <a:pPr algn="ctr"/>
            <a:r>
              <a:rPr lang="en-US" b="1" i="1" dirty="0"/>
              <a:t>Historical Storage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53540" y="764178"/>
          <a:ext cx="8229599" cy="3987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0410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/>
              <a:t>Current WW Carryover Balances</a:t>
            </a:r>
            <a:br>
              <a:rPr lang="en-US" b="1" i="1" dirty="0"/>
            </a:br>
            <a:r>
              <a:rPr lang="en-US" b="1" i="1" dirty="0"/>
              <a:t>in Pueblo Reservoir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Colorado Canal          760 a/f</a:t>
            </a:r>
          </a:p>
          <a:p>
            <a:r>
              <a:rPr lang="en-US" b="1" dirty="0"/>
              <a:t>Consolidated               146 a/f</a:t>
            </a:r>
          </a:p>
          <a:p>
            <a:r>
              <a:rPr lang="en-US" b="1" dirty="0"/>
              <a:t>Highline                       1,778 a/f</a:t>
            </a:r>
          </a:p>
          <a:p>
            <a:r>
              <a:rPr lang="en-US" b="1" dirty="0"/>
              <a:t>Oxford                            231 a/f</a:t>
            </a:r>
          </a:p>
          <a:p>
            <a:r>
              <a:rPr lang="en-US" b="1" dirty="0"/>
              <a:t>Riverside                          </a:t>
            </a:r>
            <a:r>
              <a:rPr lang="en-US" b="1" u="sng" dirty="0"/>
              <a:t>40 a/f</a:t>
            </a:r>
          </a:p>
          <a:p>
            <a:r>
              <a:rPr lang="en-US" b="1" dirty="0"/>
              <a:t>                      Total        2,955 a/f</a:t>
            </a:r>
          </a:p>
          <a:p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788513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03140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31282" y="-14237"/>
            <a:ext cx="9175282" cy="5143500"/>
          </a:xfr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72842" y="57150"/>
            <a:ext cx="8229600" cy="968502"/>
          </a:xfrm>
        </p:spPr>
        <p:txBody>
          <a:bodyPr>
            <a:no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</a:rPr>
              <a:t>PWWSP “Fall Meeting”</a:t>
            </a:r>
            <a:br>
              <a:rPr lang="en-US" u="sng" dirty="0">
                <a:solidFill>
                  <a:srgbClr val="FF0000"/>
                </a:solidFill>
              </a:rPr>
            </a:br>
            <a:r>
              <a:rPr lang="en-US" u="sng" dirty="0">
                <a:solidFill>
                  <a:srgbClr val="FF0000"/>
                </a:solidFill>
              </a:rPr>
              <a:t> October 16, 2020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956913" y="1827333"/>
            <a:ext cx="7261458" cy="3338826"/>
          </a:xfrm>
        </p:spPr>
        <p:txBody>
          <a:bodyPr anchor="ctr">
            <a:normAutofit/>
          </a:bodyPr>
          <a:lstStyle/>
          <a:p>
            <a:pPr marL="560070" lvl="1" indent="-5715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x-none" sz="4000" dirty="0"/>
              <a:t>Available Storage</a:t>
            </a:r>
          </a:p>
          <a:p>
            <a:pPr marL="1129284" lvl="4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x-none" sz="3000" dirty="0"/>
              <a:t>Above Pueblo</a:t>
            </a:r>
          </a:p>
          <a:p>
            <a:pPr marL="1129284" lvl="4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x-none" sz="3000" dirty="0"/>
              <a:t>Below Pueblo</a:t>
            </a:r>
          </a:p>
          <a:p>
            <a:pPr marL="445770" lvl="1" indent="-4572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x-none" sz="4000" dirty="0"/>
              <a:t>2020 &amp; 2021 PWWSP Estimate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Turquoise Reservoir</a:t>
            </a:r>
          </a:p>
        </p:txBody>
      </p:sp>
      <p:pic>
        <p:nvPicPr>
          <p:cNvPr id="9" name="Content Placeholder 8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18671" t="7615"/>
          <a:stretch>
            <a:fillRect/>
          </a:stretch>
        </p:blipFill>
        <p:spPr bwMode="auto">
          <a:xfrm>
            <a:off x="144462" y="1352550"/>
            <a:ext cx="3894138" cy="300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038600" y="1276350"/>
            <a:ext cx="5029200" cy="37338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Total Storage Around Nov. 14th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70C0"/>
                </a:solidFill>
              </a:rPr>
              <a:t>111,398 </a:t>
            </a:r>
            <a:r>
              <a:rPr lang="en-US" sz="2200" dirty="0" err="1">
                <a:solidFill>
                  <a:srgbClr val="0070C0"/>
                </a:solidFill>
              </a:rPr>
              <a:t>Af</a:t>
            </a:r>
            <a:r>
              <a:rPr lang="en-US" sz="2200" dirty="0">
                <a:solidFill>
                  <a:srgbClr val="0070C0"/>
                </a:solidFill>
              </a:rPr>
              <a:t> (2014)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50"/>
                </a:solidFill>
              </a:rPr>
              <a:t>114,986 </a:t>
            </a:r>
            <a:r>
              <a:rPr lang="en-US" sz="2200" dirty="0" err="1">
                <a:solidFill>
                  <a:srgbClr val="00B050"/>
                </a:solidFill>
              </a:rPr>
              <a:t>Af</a:t>
            </a:r>
            <a:r>
              <a:rPr lang="en-US" sz="2200" dirty="0">
                <a:solidFill>
                  <a:srgbClr val="00B050"/>
                </a:solidFill>
              </a:rPr>
              <a:t> (2015)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C000"/>
                </a:solidFill>
              </a:rPr>
              <a:t>113,006 </a:t>
            </a:r>
            <a:r>
              <a:rPr lang="en-US" sz="2200" dirty="0" err="1">
                <a:solidFill>
                  <a:srgbClr val="FFC000"/>
                </a:solidFill>
              </a:rPr>
              <a:t>Af</a:t>
            </a:r>
            <a:r>
              <a:rPr lang="en-US" sz="2200" dirty="0">
                <a:solidFill>
                  <a:srgbClr val="FFC000"/>
                </a:solidFill>
              </a:rPr>
              <a:t> (2016)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107,919 </a:t>
            </a:r>
            <a:r>
              <a:rPr lang="en-US" sz="2200" dirty="0" err="1">
                <a:solidFill>
                  <a:srgbClr val="FF0000"/>
                </a:solidFill>
              </a:rPr>
              <a:t>Af</a:t>
            </a:r>
            <a:r>
              <a:rPr lang="en-US" sz="2200" dirty="0">
                <a:solidFill>
                  <a:srgbClr val="FF0000"/>
                </a:solidFill>
              </a:rPr>
              <a:t> (2017)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99,443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(2018)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1"/>
                </a:solidFill>
              </a:rPr>
              <a:t>122,628 </a:t>
            </a:r>
            <a:r>
              <a:rPr lang="en-US" sz="2200" dirty="0" err="1">
                <a:solidFill>
                  <a:schemeClr val="accent1"/>
                </a:solidFill>
              </a:rPr>
              <a:t>Af</a:t>
            </a:r>
            <a:r>
              <a:rPr lang="en-US" sz="2200" dirty="0">
                <a:solidFill>
                  <a:schemeClr val="accent1"/>
                </a:solidFill>
              </a:rPr>
              <a:t> (2019)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93,639 (10/13/2020)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capacity: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 </a:t>
            </a:r>
            <a:r>
              <a:rPr lang="en-US" sz="2200" dirty="0"/>
              <a:t>129,440 Ac/Ft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Twin Lakes Reservoir</a:t>
            </a:r>
          </a:p>
        </p:txBody>
      </p:sp>
      <p:pic>
        <p:nvPicPr>
          <p:cNvPr id="8" name="Content Placeholder 7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18671" t="8213"/>
          <a:stretch>
            <a:fillRect/>
          </a:stretch>
        </p:blipFill>
        <p:spPr bwMode="auto">
          <a:xfrm>
            <a:off x="152400" y="1331769"/>
            <a:ext cx="3810000" cy="285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62400" y="1022484"/>
            <a:ext cx="5029201" cy="41148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Total Storage Around Nov. 14th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70C0"/>
                </a:solidFill>
              </a:rPr>
              <a:t>121,535 </a:t>
            </a:r>
            <a:r>
              <a:rPr lang="en-US" sz="2200" dirty="0" err="1">
                <a:solidFill>
                  <a:srgbClr val="0070C0"/>
                </a:solidFill>
              </a:rPr>
              <a:t>Af</a:t>
            </a:r>
            <a:r>
              <a:rPr lang="en-US" sz="2200" dirty="0">
                <a:solidFill>
                  <a:srgbClr val="0070C0"/>
                </a:solidFill>
              </a:rPr>
              <a:t> (2014)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B050"/>
                </a:solidFill>
              </a:rPr>
              <a:t>113,416 </a:t>
            </a:r>
            <a:r>
              <a:rPr lang="en-US" sz="2200" dirty="0" err="1">
                <a:solidFill>
                  <a:srgbClr val="00B050"/>
                </a:solidFill>
              </a:rPr>
              <a:t>Af</a:t>
            </a:r>
            <a:r>
              <a:rPr lang="en-US" sz="2200" dirty="0">
                <a:solidFill>
                  <a:srgbClr val="00B050"/>
                </a:solidFill>
              </a:rPr>
              <a:t> (2015)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C000"/>
                </a:solidFill>
              </a:rPr>
              <a:t>104,596 </a:t>
            </a:r>
            <a:r>
              <a:rPr lang="en-US" sz="2200" dirty="0" err="1">
                <a:solidFill>
                  <a:srgbClr val="FFC000"/>
                </a:solidFill>
              </a:rPr>
              <a:t>Af</a:t>
            </a:r>
            <a:r>
              <a:rPr lang="en-US" sz="2200" dirty="0">
                <a:solidFill>
                  <a:srgbClr val="FFC000"/>
                </a:solidFill>
              </a:rPr>
              <a:t> (2016)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114,779 </a:t>
            </a:r>
            <a:r>
              <a:rPr lang="en-US" sz="2200" dirty="0" err="1">
                <a:solidFill>
                  <a:srgbClr val="FF0000"/>
                </a:solidFill>
              </a:rPr>
              <a:t>Af</a:t>
            </a:r>
            <a:r>
              <a:rPr lang="en-US" sz="2200" dirty="0">
                <a:solidFill>
                  <a:srgbClr val="FF0000"/>
                </a:solidFill>
              </a:rPr>
              <a:t> (2017)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97,756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Af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(2018)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accent1"/>
                </a:solidFill>
              </a:rPr>
              <a:t>125,031 </a:t>
            </a:r>
            <a:r>
              <a:rPr lang="en-US" sz="2200" dirty="0" err="1">
                <a:solidFill>
                  <a:schemeClr val="accent1"/>
                </a:solidFill>
              </a:rPr>
              <a:t>Af</a:t>
            </a:r>
            <a:r>
              <a:rPr lang="en-US" sz="2200" dirty="0">
                <a:solidFill>
                  <a:schemeClr val="accent1"/>
                </a:solidFill>
              </a:rPr>
              <a:t> (2019)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103,022 (10/13/2020)</a:t>
            </a:r>
            <a:endParaRPr lang="en-US" sz="2200" dirty="0">
              <a:solidFill>
                <a:schemeClr val="accent1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Total capacity: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2200" dirty="0"/>
              <a:t>141,000 Ac/Ft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1148</Words>
  <Application>Microsoft Office PowerPoint</Application>
  <PresentationFormat>On-screen Show (16:9)</PresentationFormat>
  <Paragraphs>232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Arial Narrow</vt:lpstr>
      <vt:lpstr>Calibri</vt:lpstr>
      <vt:lpstr>Calibri Light</vt:lpstr>
      <vt:lpstr>Century Gothic</vt:lpstr>
      <vt:lpstr>Consolas</vt:lpstr>
      <vt:lpstr>Corbel</vt:lpstr>
      <vt:lpstr>Wingdings</vt:lpstr>
      <vt:lpstr>Wingdings 2</vt:lpstr>
      <vt:lpstr>Wingdings 3</vt:lpstr>
      <vt:lpstr>Metro</vt:lpstr>
      <vt:lpstr>Office Theme</vt:lpstr>
      <vt:lpstr>Wisp</vt:lpstr>
      <vt:lpstr>Winter Water Prep Meeting</vt:lpstr>
      <vt:lpstr>Last Year’s Ending Totals</vt:lpstr>
      <vt:lpstr>19 / 20 Timeline and Actions</vt:lpstr>
      <vt:lpstr>Shortfall in John Martin Reservoir</vt:lpstr>
      <vt:lpstr>Historical Storage</vt:lpstr>
      <vt:lpstr>Current WW Carryover Balances in Pueblo Reservoir</vt:lpstr>
      <vt:lpstr>PWWSP “Fall Meeting”  October 16, 2020</vt:lpstr>
      <vt:lpstr>Turquoise Reservoir</vt:lpstr>
      <vt:lpstr>Twin Lakes Reservoir</vt:lpstr>
      <vt:lpstr>Clear Creek Reservoir</vt:lpstr>
      <vt:lpstr>DeWeese Reservoir</vt:lpstr>
      <vt:lpstr>Pisgah Reservoir</vt:lpstr>
      <vt:lpstr>South Slope Reservoirs</vt:lpstr>
      <vt:lpstr>Skagway Reservoir</vt:lpstr>
      <vt:lpstr>Brush Hollow Reservoir</vt:lpstr>
      <vt:lpstr>Pueblo Reservoir</vt:lpstr>
      <vt:lpstr>Colorado Canal System</vt:lpstr>
      <vt:lpstr>Holbrook Canal System</vt:lpstr>
      <vt:lpstr>Fort Lyon Canal System</vt:lpstr>
      <vt:lpstr>Great Plains System</vt:lpstr>
      <vt:lpstr>John Martin Reservoir</vt:lpstr>
      <vt:lpstr>PowerPoint Presentation</vt:lpstr>
      <vt:lpstr>PowerPoint Presentation</vt:lpstr>
      <vt:lpstr>How upstream available storage relates to PWWSP</vt:lpstr>
      <vt:lpstr>Predictions for 2021 PWWSP</vt:lpstr>
      <vt:lpstr>November 15th @ 00:00</vt:lpstr>
      <vt:lpstr>PowerPoint Presentation</vt:lpstr>
      <vt:lpstr>FYI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2014-12-01T21:28:44Z</dcterms:created>
  <dcterms:modified xsi:type="dcterms:W3CDTF">2020-10-13T18:30:26Z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